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60" r:id="rId4"/>
    <p:sldId id="261" r:id="rId5"/>
    <p:sldId id="262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300" r:id="rId19"/>
    <p:sldId id="294" r:id="rId20"/>
    <p:sldId id="266" r:id="rId21"/>
    <p:sldId id="295" r:id="rId22"/>
    <p:sldId id="296" r:id="rId23"/>
    <p:sldId id="297" r:id="rId24"/>
    <p:sldId id="298" r:id="rId25"/>
    <p:sldId id="299" r:id="rId26"/>
    <p:sldId id="27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47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689F0-58BB-484C-B0F6-7C82836E320F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B3570-B281-4130-A5D0-CEAD49A394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68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69523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主要合作模式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29FAD-E733-4B0C-B6C6-E18C38049E3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481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9639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93379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5576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46315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8798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5686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7212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4398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9143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9862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9761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78C79-4C6F-4240-B9AF-E697D74F1733}" type="datetimeFigureOut">
              <a:rPr lang="zh-CN" altLang="en-US" smtClean="0"/>
              <a:pPr/>
              <a:t>2017/5/2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34825-73A9-4FF1-AFA9-BFF0D55AC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6479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zguanxiangyun\Desktop\图片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17"/>
            <a:ext cx="12192001" cy="68601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151750" y="2117928"/>
            <a:ext cx="3888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站内资源整合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3" name="Picture 3" descr="C:\Users\hzguanxiangyun\Desktop\网易考拉海购新logo标准及组合规范\1027-网易考拉新logo\考拉logo-PNG\未标题-2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67" y="5733256"/>
            <a:ext cx="2400267" cy="4109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086182" y="3586926"/>
            <a:ext cx="201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数码事业部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632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zcaixingyu\Desktop\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0575" y="459137"/>
            <a:ext cx="3429478" cy="6096850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一、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APP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首页资源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595056"/>
            <a:ext cx="4408996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区强推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支持类目跨类目活动以及商家大型合作项目。要求提前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周提交活动计划（包括方案、活动页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、成交目标和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等），经运营中心评估认可后可分配相应资源。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该栏目暂不对商家开放，由类目统一提报。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区个性化池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每个类目每日投放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个活动，要求为大图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商品模块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商家可向类目提出活动资源需求（商家专场或联合活动），类目根据资源排期情况进行投放。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519577" y="1975449"/>
            <a:ext cx="3907766" cy="11386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008407" y="4396596"/>
            <a:ext cx="3513827" cy="114156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一、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APP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首页资源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526048"/>
            <a:ext cx="440899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、开机画面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周提交邮件申请，经运营中心评估认可后方可排期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商家无需单独提报，由类目统一申请。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、热门搜索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周提交邮件申请，经运营中心评估认可后方可排期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商家无需单独提报，由类目统一申请。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、图文消息、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endPara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</a:t>
            </a: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周提交邮件申请，经运营中心评估认可后方可排期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商家无需单独提报，由类目统一申请。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519577" y="1975449"/>
            <a:ext cx="3881887" cy="862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473569" y="3568460"/>
            <a:ext cx="4014159" cy="5290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C:\Users\hzcaixingyu\Desktop\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8114" y="490373"/>
            <a:ext cx="1656271" cy="2944482"/>
          </a:xfrm>
          <a:prstGeom prst="rect">
            <a:avLst/>
          </a:prstGeom>
          <a:noFill/>
        </p:spPr>
      </p:pic>
      <p:pic>
        <p:nvPicPr>
          <p:cNvPr id="5123" name="Picture 3" descr="C:\Users\hzcaixingyu\Desktop\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0217" y="3471972"/>
            <a:ext cx="1710546" cy="3040972"/>
          </a:xfrm>
          <a:prstGeom prst="rect">
            <a:avLst/>
          </a:prstGeom>
          <a:noFill/>
        </p:spPr>
      </p:pic>
      <p:pic>
        <p:nvPicPr>
          <p:cNvPr id="5124" name="Picture 4" descr="C:\Users\hzcaixingyu\Desktop\7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88369" y="3407434"/>
            <a:ext cx="1751702" cy="3114136"/>
          </a:xfrm>
          <a:prstGeom prst="rect">
            <a:avLst/>
          </a:prstGeom>
          <a:noFill/>
        </p:spPr>
      </p:pic>
      <p:cxnSp>
        <p:nvCxnSpPr>
          <p:cNvPr id="15" name="直接箭头连接符 14"/>
          <p:cNvCxnSpPr/>
          <p:nvPr/>
        </p:nvCxnSpPr>
        <p:spPr>
          <a:xfrm flipV="1">
            <a:off x="3741490" y="4088922"/>
            <a:ext cx="6153008" cy="107869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zcaixingyu\Desktop\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9191" y="456561"/>
            <a:ext cx="3440861" cy="6117086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二、活动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tab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595056"/>
            <a:ext cx="4408996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、限时购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、每日上新（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区固定露出）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栏目内容：大牌焕新、精选活动、新品专辑、单品上新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申请方式：固定坑位，类目每周提报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次，运营中心筛选后投放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商家提供单品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品牌（上架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天内的新品牌、或新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数大于老品数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的品牌）给到对应类目同学，由类目统一提报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、男士专区（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区固定露出）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申请方式：根据资源配比安排坑位，类目每周提报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商家提供商品（偏男性用品）给到对应类目同学，由类目统一提报。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519577" y="1975449"/>
            <a:ext cx="3881887" cy="862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5400136" y="2838091"/>
            <a:ext cx="2001328" cy="862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460521" y="3114137"/>
            <a:ext cx="4011283" cy="184605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zcaixingyu\Desktop\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9191" y="456561"/>
            <a:ext cx="3440861" cy="6117086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二、活动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tab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991852"/>
            <a:ext cx="440899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、试用中心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元试用、超值试用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申请方式：固定坑位，类目每周提报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次，运营中心筛选后投放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商家提供商品（试用价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元。试用价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成本价；或 试用价≥ 指导价*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）给到对应类目同学，由类目统一提报。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、排行榜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栏目内容：各类榜单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申请方式：固定坑位，单品推荐，类目每周提报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商家提供商品（特价商品）给到对应类目同学，由类目统一提报。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459192" y="2363638"/>
            <a:ext cx="6107502" cy="135434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683479" y="4011284"/>
            <a:ext cx="3916393" cy="8453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zcaixingyu\Desktop\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9025" y="469980"/>
            <a:ext cx="3431027" cy="6099604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二、活动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tab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991852"/>
            <a:ext cx="44089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、活动精选池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申请方式：类目自行投放，个性化显示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商家可向类目提出活动资源需求（商家专场或联合活动），类目进行投放。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657600" y="1682151"/>
            <a:ext cx="4813540" cy="59522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zcaixingyu\Desktop\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9253" y="524933"/>
            <a:ext cx="3402173" cy="6048308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三、发现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tab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991852"/>
            <a:ext cx="440899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、好物清单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栏目内容：专辑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申请方式：类目后台新建，系统自动抓取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商家可向类目提供文章及图片素材，类目配置后投稿。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、精选单品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申请方式：固定坑位，类目每周提报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商家提供商品（特价商品）给到对应类目同学，由类目统一提报。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、好文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丁磊推荐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栏目内容：有好物文章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申请方式：类目后台新建，投稿，运营中心排期上线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商家提供商品（新奇特）给到对应类目同学，由类目向市场部推荐。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657600" y="1457864"/>
            <a:ext cx="4244196" cy="81951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697857" y="1673524"/>
            <a:ext cx="5549660" cy="198982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3724712" y="1647646"/>
            <a:ext cx="6678745" cy="319280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zcaixingyu\Desktop\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9253" y="524933"/>
            <a:ext cx="3402173" cy="6048308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三、发现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tab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991852"/>
            <a:ext cx="440899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、强推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今日必读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栏目内容：有好物文章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申请方式：根据周数据分配坑位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商家可向类目提供文章及图片素材，类目配置后投稿。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、强推专辑（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栏目内容：专辑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申请方式：根据周数据分配坑位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商家可向类目提供专辑素材（标题及文案），类目配置后投稿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657600" y="1457864"/>
            <a:ext cx="4244196" cy="81951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597215" y="3717985"/>
            <a:ext cx="4304581" cy="133709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zcaixingyu\Desktop\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1244" y="545593"/>
            <a:ext cx="3390181" cy="6026987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三、发现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tab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991852"/>
            <a:ext cx="440899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、三石精选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栏目内容：丁磊单品推荐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申请方式：联系市场部，老板同意后推广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*重点资源：主推当日自带首焦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、发现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强推、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、搜索词、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一排四小横图等资源，全站大促期间不定期有合集露出</a:t>
            </a: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674853" y="2234242"/>
            <a:ext cx="3545456" cy="1725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zcaixingyu\Desktop\微信图片_201705021442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76458" y="536649"/>
            <a:ext cx="3378804" cy="6006764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三、发现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tab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991852"/>
            <a:ext cx="4408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、视频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栏目内容：视频、直播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申请方式：根据月数据分配坑位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视频：商家向类目提供商品视频，类目配置后投稿。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直播：商家向类目提出直播需求，类目沟通资源位后排期。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674853" y="2234242"/>
            <a:ext cx="3545456" cy="1725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5000" y="1149549"/>
            <a:ext cx="5629044" cy="4241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四、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PC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首页资源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991852"/>
            <a:ext cx="4408996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首焦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首焦同步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*重点资源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一排四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申请方式：根据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区强推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、强推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购买情况配置，其余时间配置常规模块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除购买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区所配资源外，该栏目暂不对外开放。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674853" y="2234242"/>
            <a:ext cx="3545456" cy="1725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267200" y="4224066"/>
            <a:ext cx="1935192" cy="46007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720" r="19983"/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-25400"/>
            <a:ext cx="5334000" cy="6883400"/>
          </a:xfrm>
          <a:prstGeom prst="rect">
            <a:avLst/>
          </a:prstGeom>
          <a:gradFill flip="none" rotWithShape="1">
            <a:gsLst>
              <a:gs pos="0">
                <a:srgbClr val="DC1218">
                  <a:alpha val="95000"/>
                </a:srgbClr>
              </a:gs>
              <a:gs pos="100000">
                <a:srgbClr val="901518">
                  <a:alpha val="94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72464" y="161479"/>
            <a:ext cx="4989072" cy="650964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494738" y="2207163"/>
            <a:ext cx="2344527" cy="2533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>
                <a:solidFill>
                  <a:schemeClr val="bg1"/>
                </a:solidFill>
                <a:latin typeface="冬青黑体简体中文 W3" panose="020B0300000000000000" pitchFamily="34" charset="-122"/>
                <a:ea typeface="冬青黑体简体中文 W3" panose="020B0300000000000000" pitchFamily="34" charset="-122"/>
              </a:rPr>
              <a:t>主要内容</a:t>
            </a:r>
          </a:p>
        </p:txBody>
      </p:sp>
      <p:sp>
        <p:nvSpPr>
          <p:cNvPr id="20" name="Freeform 245"/>
          <p:cNvSpPr/>
          <p:nvPr/>
        </p:nvSpPr>
        <p:spPr bwMode="auto">
          <a:xfrm>
            <a:off x="6508627" y="3755662"/>
            <a:ext cx="398780" cy="398780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6" name="TextBox 64"/>
          <p:cNvSpPr txBox="1"/>
          <p:nvPr/>
        </p:nvSpPr>
        <p:spPr>
          <a:xfrm>
            <a:off x="7325365" y="3754332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PART 02</a:t>
            </a:r>
            <a:r>
              <a:rPr lang="zh-CN" altLang="en-US" sz="2000" b="1" dirty="0" smtClean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   </a:t>
            </a:r>
            <a:r>
              <a:rPr lang="zh-CN" altLang="en-US" sz="2000" b="1" spc="75" dirty="0" smtClean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类目资源</a:t>
            </a:r>
            <a:endParaRPr lang="zh-CN" altLang="zh-CN" sz="2000" b="1" spc="75" dirty="0" smtClean="0">
              <a:solidFill>
                <a:srgbClr val="404040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  <p:sp>
        <p:nvSpPr>
          <p:cNvPr id="2" name="Freeform 113"/>
          <p:cNvSpPr>
            <a:spLocks noEditPoints="1"/>
          </p:cNvSpPr>
          <p:nvPr/>
        </p:nvSpPr>
        <p:spPr bwMode="auto">
          <a:xfrm>
            <a:off x="6510133" y="2628985"/>
            <a:ext cx="557820" cy="437427"/>
          </a:xfrm>
          <a:custGeom>
            <a:avLst/>
            <a:gdLst/>
            <a:ahLst/>
            <a:cxnLst>
              <a:cxn ang="0">
                <a:pos x="63" y="20"/>
              </a:cxn>
              <a:cxn ang="0">
                <a:pos x="44" y="43"/>
              </a:cxn>
              <a:cxn ang="0">
                <a:pos x="28" y="47"/>
              </a:cxn>
              <a:cxn ang="0">
                <a:pos x="18" y="46"/>
              </a:cxn>
              <a:cxn ang="0">
                <a:pos x="11" y="43"/>
              </a:cxn>
              <a:cxn ang="0">
                <a:pos x="4" y="50"/>
              </a:cxn>
              <a:cxn ang="0">
                <a:pos x="0" y="47"/>
              </a:cxn>
              <a:cxn ang="0">
                <a:pos x="0" y="46"/>
              </a:cxn>
              <a:cxn ang="0">
                <a:pos x="7" y="37"/>
              </a:cxn>
              <a:cxn ang="0">
                <a:pos x="6" y="34"/>
              </a:cxn>
              <a:cxn ang="0">
                <a:pos x="5" y="30"/>
              </a:cxn>
              <a:cxn ang="0">
                <a:pos x="25" y="8"/>
              </a:cxn>
              <a:cxn ang="0">
                <a:pos x="52" y="3"/>
              </a:cxn>
              <a:cxn ang="0">
                <a:pos x="58" y="0"/>
              </a:cxn>
              <a:cxn ang="0">
                <a:pos x="64" y="13"/>
              </a:cxn>
              <a:cxn ang="0">
                <a:pos x="63" y="20"/>
              </a:cxn>
              <a:cxn ang="0">
                <a:pos x="43" y="18"/>
              </a:cxn>
              <a:cxn ang="0">
                <a:pos x="14" y="32"/>
              </a:cxn>
              <a:cxn ang="0">
                <a:pos x="13" y="34"/>
              </a:cxn>
              <a:cxn ang="0">
                <a:pos x="16" y="36"/>
              </a:cxn>
              <a:cxn ang="0">
                <a:pos x="17" y="36"/>
              </a:cxn>
              <a:cxn ang="0">
                <a:pos x="22" y="31"/>
              </a:cxn>
              <a:cxn ang="0">
                <a:pos x="43" y="23"/>
              </a:cxn>
              <a:cxn ang="0">
                <a:pos x="45" y="20"/>
              </a:cxn>
              <a:cxn ang="0">
                <a:pos x="43" y="18"/>
              </a:cxn>
            </a:cxnLst>
            <a:rect l="0" t="0" r="r" b="b"/>
            <a:pathLst>
              <a:path w="64" h="50">
                <a:moveTo>
                  <a:pt x="63" y="20"/>
                </a:moveTo>
                <a:cubicBezTo>
                  <a:pt x="61" y="31"/>
                  <a:pt x="54" y="38"/>
                  <a:pt x="44" y="43"/>
                </a:cubicBezTo>
                <a:cubicBezTo>
                  <a:pt x="39" y="46"/>
                  <a:pt x="33" y="47"/>
                  <a:pt x="28" y="47"/>
                </a:cubicBezTo>
                <a:cubicBezTo>
                  <a:pt x="25" y="47"/>
                  <a:pt x="21" y="47"/>
                  <a:pt x="18" y="46"/>
                </a:cubicBezTo>
                <a:cubicBezTo>
                  <a:pt x="16" y="45"/>
                  <a:pt x="13" y="43"/>
                  <a:pt x="11" y="43"/>
                </a:cubicBezTo>
                <a:cubicBezTo>
                  <a:pt x="9" y="43"/>
                  <a:pt x="7" y="50"/>
                  <a:pt x="4" y="50"/>
                </a:cubicBezTo>
                <a:cubicBezTo>
                  <a:pt x="2" y="50"/>
                  <a:pt x="1" y="49"/>
                  <a:pt x="0" y="47"/>
                </a:cubicBezTo>
                <a:cubicBezTo>
                  <a:pt x="0" y="47"/>
                  <a:pt x="0" y="46"/>
                  <a:pt x="0" y="46"/>
                </a:cubicBezTo>
                <a:cubicBezTo>
                  <a:pt x="0" y="42"/>
                  <a:pt x="7" y="39"/>
                  <a:pt x="7" y="37"/>
                </a:cubicBezTo>
                <a:cubicBezTo>
                  <a:pt x="7" y="37"/>
                  <a:pt x="6" y="35"/>
                  <a:pt x="6" y="34"/>
                </a:cubicBezTo>
                <a:cubicBezTo>
                  <a:pt x="6" y="33"/>
                  <a:pt x="5" y="32"/>
                  <a:pt x="5" y="30"/>
                </a:cubicBezTo>
                <a:cubicBezTo>
                  <a:pt x="5" y="19"/>
                  <a:pt x="14" y="11"/>
                  <a:pt x="25" y="8"/>
                </a:cubicBezTo>
                <a:cubicBezTo>
                  <a:pt x="32" y="5"/>
                  <a:pt x="47" y="8"/>
                  <a:pt x="52" y="3"/>
                </a:cubicBezTo>
                <a:cubicBezTo>
                  <a:pt x="54" y="1"/>
                  <a:pt x="55" y="0"/>
                  <a:pt x="58" y="0"/>
                </a:cubicBezTo>
                <a:cubicBezTo>
                  <a:pt x="62" y="0"/>
                  <a:pt x="64" y="10"/>
                  <a:pt x="64" y="13"/>
                </a:cubicBezTo>
                <a:cubicBezTo>
                  <a:pt x="64" y="16"/>
                  <a:pt x="63" y="18"/>
                  <a:pt x="63" y="20"/>
                </a:cubicBezTo>
                <a:close/>
                <a:moveTo>
                  <a:pt x="43" y="18"/>
                </a:moveTo>
                <a:cubicBezTo>
                  <a:pt x="31" y="18"/>
                  <a:pt x="22" y="23"/>
                  <a:pt x="14" y="32"/>
                </a:cubicBezTo>
                <a:cubicBezTo>
                  <a:pt x="14" y="33"/>
                  <a:pt x="13" y="33"/>
                  <a:pt x="13" y="34"/>
                </a:cubicBezTo>
                <a:cubicBezTo>
                  <a:pt x="13" y="35"/>
                  <a:pt x="15" y="36"/>
                  <a:pt x="16" y="36"/>
                </a:cubicBezTo>
                <a:cubicBezTo>
                  <a:pt x="16" y="36"/>
                  <a:pt x="17" y="36"/>
                  <a:pt x="17" y="36"/>
                </a:cubicBezTo>
                <a:cubicBezTo>
                  <a:pt x="19" y="34"/>
                  <a:pt x="21" y="32"/>
                  <a:pt x="22" y="31"/>
                </a:cubicBezTo>
                <a:cubicBezTo>
                  <a:pt x="29" y="25"/>
                  <a:pt x="34" y="23"/>
                  <a:pt x="43" y="23"/>
                </a:cubicBezTo>
                <a:cubicBezTo>
                  <a:pt x="44" y="23"/>
                  <a:pt x="45" y="22"/>
                  <a:pt x="45" y="20"/>
                </a:cubicBezTo>
                <a:cubicBezTo>
                  <a:pt x="45" y="19"/>
                  <a:pt x="44" y="18"/>
                  <a:pt x="43" y="18"/>
                </a:cubicBez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/>
              </a:gs>
            </a:gsLst>
            <a:lin ang="10800000" scaled="0"/>
          </a:gra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TextBox 64"/>
          <p:cNvSpPr txBox="1"/>
          <p:nvPr/>
        </p:nvSpPr>
        <p:spPr>
          <a:xfrm>
            <a:off x="7326871" y="2646805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 smtClean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PART 0</a:t>
            </a:r>
            <a:r>
              <a:rPr lang="en-US" sz="2000" b="1" dirty="0" smtClean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1   </a:t>
            </a:r>
            <a:r>
              <a:rPr lang="zh-CN" altLang="en-US" sz="2000" b="1" dirty="0" smtClean="0">
                <a:solidFill>
                  <a:srgbClr val="404040"/>
                </a:solidFill>
                <a:latin typeface="Century Gothic" panose="020B0502020202020204" pitchFamily="34" charset="0"/>
                <a:ea typeface="冬青黑体简体中文 W3" panose="020B0300000000000000" pitchFamily="34" charset="-122"/>
              </a:rPr>
              <a:t>全站资源</a:t>
            </a:r>
            <a:endParaRPr lang="en-US" altLang="zh-CN" sz="2000" spc="75" dirty="0" smtClean="0">
              <a:solidFill>
                <a:srgbClr val="404040"/>
              </a:solidFill>
              <a:latin typeface="Century Gothic" panose="020B0502020202020204" pitchFamily="34" charset="0"/>
              <a:ea typeface="冬青黑体简体中文 W3" panose="020B0300000000000000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13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hzguanxiangyun\Desktop\图片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17"/>
            <a:ext cx="12192000" cy="68601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742909"/>
            <a:ext cx="10363200" cy="1500187"/>
          </a:xfrm>
        </p:spPr>
        <p:txBody>
          <a:bodyPr>
            <a:normAutofit/>
          </a:bodyPr>
          <a:lstStyle/>
          <a:p>
            <a:r>
              <a:rPr lang="en-US" altLang="zh-CN" sz="4265" b="1" dirty="0" smtClean="0">
                <a:solidFill>
                  <a:schemeClr val="bg1">
                    <a:lumMod val="65000"/>
                  </a:schemeClr>
                </a:solidFill>
              </a:rPr>
              <a:t>PART.2</a:t>
            </a:r>
          </a:p>
          <a:p>
            <a:r>
              <a:rPr lang="zh-CN" altLang="en-US" sz="4265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4265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目资源分类</a:t>
            </a:r>
            <a:endParaRPr lang="zh-CN" altLang="en-US" sz="426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9051" y="3366982"/>
            <a:ext cx="1536171" cy="60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26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hzcaixingyu\Desktop\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8217" y="473812"/>
            <a:ext cx="1930839" cy="3432602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一、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APP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频道页资源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698568"/>
            <a:ext cx="4408996" cy="504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、频道页首焦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排期规则：根据活动安排调整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10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商家可向类目提出活动资源需求（商家专场或联合活动），类目根据排期情况进行投放。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、二级类目固定会场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选品规则：根据二级类目下的三级分类自动抓取商品，可根据需求配置强推单品或品牌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、新品及热销榜单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选品规则：根据三级分类自动抓取商品，可根据需求配置强推单品或品牌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10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en-US" altLang="zh-CN" sz="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、活动精选池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排期规则：根据活动安排调整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商家可向类目提出活动资源需求（商家专场或联合活动），类目根据排期情况进行投放。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710023" y="1570008"/>
            <a:ext cx="2760452" cy="43132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4718649" y="2544792"/>
            <a:ext cx="2760453" cy="51758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4684143" y="3398808"/>
            <a:ext cx="2803585" cy="106104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67" name="Picture 3" descr="C:\Users\hzcaixingyu\Desktop\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86828" y="2909136"/>
            <a:ext cx="1964060" cy="3491663"/>
          </a:xfrm>
          <a:prstGeom prst="rect">
            <a:avLst/>
          </a:prstGeom>
          <a:noFill/>
        </p:spPr>
      </p:pic>
      <p:cxnSp>
        <p:nvCxnSpPr>
          <p:cNvPr id="26" name="直接箭头连接符 25"/>
          <p:cNvCxnSpPr/>
          <p:nvPr/>
        </p:nvCxnSpPr>
        <p:spPr>
          <a:xfrm flipV="1">
            <a:off x="4715773" y="4796287"/>
            <a:ext cx="4988944" cy="92877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C:\Users\hzcaixingyu\Desktop\1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7684" y="475621"/>
            <a:ext cx="3386289" cy="6020070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二、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APP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分类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tab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698568"/>
            <a:ext cx="4408996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、精选活动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排期规则：根据活动安排调整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近期将改版为新奇特商品专区，商家可提供商品（新奇特）给到对应类目同学，由类目统一提报。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、主推品牌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排期规则：根据运营需求调整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10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、主推品类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排期规则：根据运营需求调整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10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710023" y="1613140"/>
            <a:ext cx="3769743" cy="38818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4546833" y="2846718"/>
            <a:ext cx="4088209" cy="57599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4555222" y="3792749"/>
            <a:ext cx="4094198" cy="88830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4591" y="1517929"/>
            <a:ext cx="5712557" cy="3454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三、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PC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首页分类资源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698568"/>
            <a:ext cx="44089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、热搜词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根据运营需求调整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、精选活动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排期规则：根据活动安排调整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、主推单品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排期规则：根据运营需求调整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、主推品牌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排期规则：根据运营需求调整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  <a:endParaRPr lang="zh-CN" altLang="en-US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984740" y="1975451"/>
            <a:ext cx="3976777" cy="862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070371" y="3071004"/>
            <a:ext cx="3278671" cy="7756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3036815" y="2760453"/>
            <a:ext cx="7582302" cy="142565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036815" y="2674190"/>
            <a:ext cx="4709706" cy="396181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3070371" y="4718650"/>
            <a:ext cx="3779003" cy="53285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5337" y="2774469"/>
            <a:ext cx="4068920" cy="3617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67082" y="198428"/>
            <a:ext cx="4061611" cy="260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四、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PC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频道页资源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698568"/>
            <a:ext cx="44089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、频道页首焦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排期规则：根据活动安排调整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商家可向类目提出活动资源需求（商家专场或联合活动），类目进行投放。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、二级类目固定会场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排期规则：根据搜索结果排序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暂不提报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、新品及热销榜单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选品规则：根据三级分类自动抓取商品，可根据需求配置强推单品或品牌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暂不提报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、主推品牌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排期规则：根据运营需求调整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</a:p>
          <a:p>
            <a:pPr lvl="0">
              <a:lnSpc>
                <a:spcPct val="125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3614468" y="1811547"/>
            <a:ext cx="2441275" cy="17252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691156" y="2484409"/>
            <a:ext cx="2433599" cy="65307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3590488" y="3717985"/>
            <a:ext cx="2491135" cy="4932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3481431" y="5026325"/>
            <a:ext cx="2511052" cy="59429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5337" y="2774469"/>
            <a:ext cx="4068920" cy="3617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四、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PC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频道页资源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698568"/>
            <a:ext cx="440899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、二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三级类目楼层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排期规则：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根据三级分类自动抓取商品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商家有特殊需求可向类目提报，日常不提报</a:t>
            </a:r>
          </a:p>
          <a:p>
            <a:pPr>
              <a:lnSpc>
                <a:spcPct val="150000"/>
              </a:lnSpc>
            </a:pP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3614468" y="1966823"/>
            <a:ext cx="2527540" cy="1725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6128" y="1258609"/>
            <a:ext cx="5581920" cy="4451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zguanxiangyun\Desktop\图片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"/>
            <a:ext cx="12192001" cy="68601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380688" y="2312024"/>
            <a:ext cx="3156633" cy="913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33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3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3" name="Picture 3" descr="C:\Users\hzguanxiangyun\Desktop\网易考拉海购新logo标准及组合规范\1027-网易考拉新logo\考拉logo-PNG\未标题-2-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630" y="5733256"/>
            <a:ext cx="2400267" cy="4109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4680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C:\Users\hzguanxiangyun\Desktop\图片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17"/>
            <a:ext cx="12192000" cy="68601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742909"/>
            <a:ext cx="10363200" cy="1500187"/>
          </a:xfrm>
        </p:spPr>
        <p:txBody>
          <a:bodyPr>
            <a:normAutofit/>
          </a:bodyPr>
          <a:lstStyle/>
          <a:p>
            <a:r>
              <a:rPr lang="en-US" altLang="zh-CN" sz="4265" b="1" dirty="0" smtClean="0">
                <a:solidFill>
                  <a:schemeClr val="bg1">
                    <a:lumMod val="65000"/>
                  </a:schemeClr>
                </a:solidFill>
              </a:rPr>
              <a:t>PART.1</a:t>
            </a:r>
          </a:p>
          <a:p>
            <a:r>
              <a:rPr lang="zh-CN" altLang="en-US" sz="4265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全站资源分类</a:t>
            </a:r>
            <a:endParaRPr lang="zh-CN" altLang="en-US" sz="4265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39051" y="3366982"/>
            <a:ext cx="1536171" cy="609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761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/>
          <p:cNvSpPr/>
          <p:nvPr/>
        </p:nvSpPr>
        <p:spPr bwMode="auto">
          <a:xfrm>
            <a:off x="4391926" y="2540568"/>
            <a:ext cx="2316520" cy="804034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60213" tIns="142240" rIns="142240" bIns="142240" spcCol="1270" anchor="ctr"/>
          <a:lstStyle/>
          <a:p>
            <a:pPr defTabSz="24892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GB" sz="5600"/>
          </a:p>
        </p:txBody>
      </p:sp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全站资源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grpSp>
        <p:nvGrpSpPr>
          <p:cNvPr id="24" name="组合 23"/>
          <p:cNvGrpSpPr/>
          <p:nvPr/>
        </p:nvGrpSpPr>
        <p:grpSpPr>
          <a:xfrm>
            <a:off x="1124769" y="2443137"/>
            <a:ext cx="2852000" cy="2950946"/>
            <a:chOff x="646086" y="2468895"/>
            <a:chExt cx="2852000" cy="2950946"/>
          </a:xfrm>
        </p:grpSpPr>
        <p:grpSp>
          <p:nvGrpSpPr>
            <p:cNvPr id="10" name="组合 9"/>
            <p:cNvGrpSpPr/>
            <p:nvPr/>
          </p:nvGrpSpPr>
          <p:grpSpPr>
            <a:xfrm>
              <a:off x="646086" y="2468895"/>
              <a:ext cx="2852000" cy="2950946"/>
              <a:chOff x="530176" y="2327668"/>
              <a:chExt cx="2852000" cy="2988952"/>
            </a:xfrm>
          </p:grpSpPr>
          <p:sp>
            <p:nvSpPr>
              <p:cNvPr id="12" name="Freeform 6"/>
              <p:cNvSpPr/>
              <p:nvPr/>
            </p:nvSpPr>
            <p:spPr bwMode="auto">
              <a:xfrm>
                <a:off x="1039763" y="2429268"/>
                <a:ext cx="2316520" cy="814388"/>
              </a:xfrm>
              <a:custGeom>
                <a:avLst/>
                <a:gdLst>
                  <a:gd name="connsiteX0" fmla="*/ 0 w 7301111"/>
                  <a:gd name="connsiteY0" fmla="*/ 0 h 1083733"/>
                  <a:gd name="connsiteX1" fmla="*/ 7301111 w 7301111"/>
                  <a:gd name="connsiteY1" fmla="*/ 0 h 1083733"/>
                  <a:gd name="connsiteX2" fmla="*/ 7301111 w 7301111"/>
                  <a:gd name="connsiteY2" fmla="*/ 1083733 h 1083733"/>
                  <a:gd name="connsiteX3" fmla="*/ 0 w 7301111"/>
                  <a:gd name="connsiteY3" fmla="*/ 1083733 h 1083733"/>
                  <a:gd name="connsiteX4" fmla="*/ 0 w 7301111"/>
                  <a:gd name="connsiteY4" fmla="*/ 0 h 108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1111" h="1083733">
                    <a:moveTo>
                      <a:pt x="0" y="0"/>
                    </a:moveTo>
                    <a:lnTo>
                      <a:pt x="7301111" y="0"/>
                    </a:lnTo>
                    <a:lnTo>
                      <a:pt x="7301111" y="1083733"/>
                    </a:lnTo>
                    <a:lnTo>
                      <a:pt x="0" y="1083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860213" tIns="142240" rIns="142240" bIns="142240" spcCol="1270" anchor="ctr"/>
              <a:lstStyle/>
              <a:p>
                <a:pPr defTabSz="24892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5600"/>
              </a:p>
            </p:txBody>
          </p:sp>
          <p:sp>
            <p:nvSpPr>
              <p:cNvPr id="14" name="Oval 7"/>
              <p:cNvSpPr/>
              <p:nvPr/>
            </p:nvSpPr>
            <p:spPr bwMode="auto">
              <a:xfrm>
                <a:off x="530176" y="2327668"/>
                <a:ext cx="1017588" cy="1017588"/>
              </a:xfrm>
              <a:prstGeom prst="ellips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Freeform 10"/>
              <p:cNvSpPr/>
              <p:nvPr/>
            </p:nvSpPr>
            <p:spPr bwMode="auto">
              <a:xfrm>
                <a:off x="1039764" y="4400632"/>
                <a:ext cx="2342412" cy="814388"/>
              </a:xfrm>
              <a:custGeom>
                <a:avLst/>
                <a:gdLst>
                  <a:gd name="connsiteX0" fmla="*/ 0 w 7301111"/>
                  <a:gd name="connsiteY0" fmla="*/ 0 h 1083733"/>
                  <a:gd name="connsiteX1" fmla="*/ 7301111 w 7301111"/>
                  <a:gd name="connsiteY1" fmla="*/ 0 h 1083733"/>
                  <a:gd name="connsiteX2" fmla="*/ 7301111 w 7301111"/>
                  <a:gd name="connsiteY2" fmla="*/ 1083733 h 1083733"/>
                  <a:gd name="connsiteX3" fmla="*/ 0 w 7301111"/>
                  <a:gd name="connsiteY3" fmla="*/ 1083733 h 1083733"/>
                  <a:gd name="connsiteX4" fmla="*/ 0 w 7301111"/>
                  <a:gd name="connsiteY4" fmla="*/ 0 h 108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1111" h="1083733">
                    <a:moveTo>
                      <a:pt x="0" y="0"/>
                    </a:moveTo>
                    <a:lnTo>
                      <a:pt x="7301111" y="0"/>
                    </a:lnTo>
                    <a:lnTo>
                      <a:pt x="7301111" y="1083733"/>
                    </a:lnTo>
                    <a:lnTo>
                      <a:pt x="0" y="1083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860213" tIns="142240" rIns="142240" bIns="142240" spcCol="1270" anchor="ctr"/>
              <a:lstStyle/>
              <a:p>
                <a:pPr defTabSz="2489200" eaLnBrk="1" fontAlgn="auto" hangingPunct="1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en-GB" sz="5600"/>
              </a:p>
            </p:txBody>
          </p:sp>
          <p:sp>
            <p:nvSpPr>
              <p:cNvPr id="18" name="Oval 11"/>
              <p:cNvSpPr/>
              <p:nvPr/>
            </p:nvSpPr>
            <p:spPr bwMode="auto">
              <a:xfrm>
                <a:off x="530176" y="4299032"/>
                <a:ext cx="1017588" cy="1017588"/>
              </a:xfrm>
              <a:prstGeom prst="ellipse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11" name="文本框 10"/>
            <p:cNvSpPr txBox="1"/>
            <p:nvPr/>
          </p:nvSpPr>
          <p:spPr>
            <a:xfrm>
              <a:off x="780757" y="2748484"/>
              <a:ext cx="802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048703" y="2683849"/>
              <a:ext cx="11129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71271" y="4685986"/>
              <a:ext cx="642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057690" y="4634230"/>
              <a:ext cx="1026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18"/>
          <p:cNvSpPr txBox="1"/>
          <p:nvPr/>
        </p:nvSpPr>
        <p:spPr>
          <a:xfrm>
            <a:off x="4827749" y="2698347"/>
            <a:ext cx="1486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6"/>
          <p:cNvSpPr/>
          <p:nvPr/>
        </p:nvSpPr>
        <p:spPr bwMode="auto">
          <a:xfrm>
            <a:off x="7149378" y="2546326"/>
            <a:ext cx="2316520" cy="804034"/>
          </a:xfrm>
          <a:custGeom>
            <a:avLst/>
            <a:gdLst>
              <a:gd name="connsiteX0" fmla="*/ 0 w 7301111"/>
              <a:gd name="connsiteY0" fmla="*/ 0 h 1083733"/>
              <a:gd name="connsiteX1" fmla="*/ 7301111 w 7301111"/>
              <a:gd name="connsiteY1" fmla="*/ 0 h 1083733"/>
              <a:gd name="connsiteX2" fmla="*/ 7301111 w 7301111"/>
              <a:gd name="connsiteY2" fmla="*/ 1083733 h 1083733"/>
              <a:gd name="connsiteX3" fmla="*/ 0 w 7301111"/>
              <a:gd name="connsiteY3" fmla="*/ 1083733 h 1083733"/>
              <a:gd name="connsiteX4" fmla="*/ 0 w 7301111"/>
              <a:gd name="connsiteY4" fmla="*/ 0 h 108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1111" h="1083733">
                <a:moveTo>
                  <a:pt x="0" y="0"/>
                </a:moveTo>
                <a:lnTo>
                  <a:pt x="7301111" y="0"/>
                </a:lnTo>
                <a:lnTo>
                  <a:pt x="7301111" y="1083733"/>
                </a:lnTo>
                <a:lnTo>
                  <a:pt x="0" y="1083733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860213" tIns="142240" rIns="142240" bIns="142240" spcCol="1270" anchor="ctr"/>
          <a:lstStyle/>
          <a:p>
            <a:pPr defTabSz="24892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endParaRPr lang="en-GB" sz="5600"/>
          </a:p>
        </p:txBody>
      </p:sp>
      <p:sp>
        <p:nvSpPr>
          <p:cNvPr id="31" name="文本框 18"/>
          <p:cNvSpPr txBox="1"/>
          <p:nvPr/>
        </p:nvSpPr>
        <p:spPr>
          <a:xfrm>
            <a:off x="7585201" y="2704105"/>
            <a:ext cx="1486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265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一、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APP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首页资源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522399"/>
            <a:ext cx="4408996" cy="5965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、搜索框（每天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申请方式：提前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周提交邮件申请，经运营中心评估认可后方可排期。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商家无需单独提报，由类目统一申请。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、首焦（每天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男性定投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个）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①首焦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，每月锁定资源后剩余，按照资源配比分配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②首焦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，个性化池投放，每个类目每日投放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个活动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③首焦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，固定分配：周一市场，周二三四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POP KA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商家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emart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乐天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周五三石，周六周日虚拟充值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主要资源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焦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、焦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个性化投放区块，商家可向类目提出活动资源需求（商家专场或联合活动），类目根据资源排期情况进行投放。其余位置由类目统一提报。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hzcaixingyu\Desktop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141" y="477155"/>
            <a:ext cx="3395133" cy="6035792"/>
          </a:xfrm>
          <a:prstGeom prst="rect">
            <a:avLst/>
          </a:prstGeom>
          <a:noFill/>
        </p:spPr>
      </p:pic>
      <p:cxnSp>
        <p:nvCxnSpPr>
          <p:cNvPr id="12" name="直接箭头连接符 11"/>
          <p:cNvCxnSpPr/>
          <p:nvPr/>
        </p:nvCxnSpPr>
        <p:spPr>
          <a:xfrm flipV="1">
            <a:off x="3683479" y="888523"/>
            <a:ext cx="4209691" cy="1112805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5029200" y="2475782"/>
            <a:ext cx="2484408" cy="879893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一、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APP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首页资源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827958"/>
            <a:ext cx="4408996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、首页固定栏目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 每日签到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栏目内容：考拉豆优惠专区提报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申请方式：固定坑位，类目每周提报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该栏目暂不对商家开放，由类目统一提报。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② 限时购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栏目内容：限时购日常、限时购一排一、限时购专场、品牌限时购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申请方式：根据资源配比安排坑位，日常坑位及品牌限时购每周提报，限时购一排一及专场根据排期提报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*主要资源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商家提供商品（降价力度大的爆品）给到对应类目同学，由类目统一提报。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500"/>
              </a:lnSpc>
            </a:pP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hzcaixingyu\Desktop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141" y="477155"/>
            <a:ext cx="3395133" cy="6035792"/>
          </a:xfrm>
          <a:prstGeom prst="rect">
            <a:avLst/>
          </a:prstGeom>
          <a:noFill/>
        </p:spPr>
      </p:pic>
      <p:cxnSp>
        <p:nvCxnSpPr>
          <p:cNvPr id="22" name="直接箭头连接符 21"/>
          <p:cNvCxnSpPr/>
          <p:nvPr/>
        </p:nvCxnSpPr>
        <p:spPr>
          <a:xfrm>
            <a:off x="3892492" y="2139193"/>
            <a:ext cx="3871282" cy="103509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976777" y="3588590"/>
            <a:ext cx="4408098" cy="21565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一、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APP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首页资源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827958"/>
            <a:ext cx="4408996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、首页固定栏目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 会员专享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栏目内容：会员商品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申请方式：固定坑位，类目每周提报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商家提供商品（会员价低于在线价，高单价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价差大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组合商品）给到对应类目同学，由类目统一提报。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④ 拼团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栏目内容：拼团购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申请方式：固定坑位，类目每周提报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商家提供商品（低单价）给到对应类目同学，由类目统一提报。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、小横图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申请方式：提前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周提交邮件申请，经运营中心评估认可后方可排期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商家无需单独提报，由类目统一申请。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hzcaixingyu\Desktop\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141" y="477155"/>
            <a:ext cx="3395133" cy="6035792"/>
          </a:xfrm>
          <a:prstGeom prst="rect">
            <a:avLst/>
          </a:prstGeom>
          <a:noFill/>
        </p:spPr>
      </p:pic>
      <p:cxnSp>
        <p:nvCxnSpPr>
          <p:cNvPr id="22" name="直接箭头连接符 21"/>
          <p:cNvCxnSpPr/>
          <p:nvPr/>
        </p:nvCxnSpPr>
        <p:spPr>
          <a:xfrm>
            <a:off x="3724712" y="2416029"/>
            <a:ext cx="5505552" cy="75849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791824" y="3554084"/>
            <a:ext cx="5981904" cy="32163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749879" y="4244196"/>
            <a:ext cx="3893125" cy="94020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一、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APP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首页资源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595056"/>
            <a:ext cx="440899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区强推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 分配主站活动，包括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类活动、周末购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售卖资源。￥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100000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，同时配送搜索框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热门搜索，现金付款方式。预定售卖资源需要提前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周向运营中心出示蕾姐签字的技术服务协议合同。同时邮件提报目标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GMV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③支持类目跨类目活动以及商家大型合作项目。要求提前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周提交活动计划（包括方案、活动页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、成交目标和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等），经运营中心评估认可后可分配相应资源。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*重点资源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商家可提出购买申请，投放商家活动。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519577" y="1975449"/>
            <a:ext cx="3907766" cy="11386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hzcaixingyu\Desktop\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9008" y="462100"/>
            <a:ext cx="3442418" cy="6119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hzcaixingyu\Desktop\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6943" y="445697"/>
            <a:ext cx="3443110" cy="6121085"/>
          </a:xfrm>
          <a:prstGeom prst="rect">
            <a:avLst/>
          </a:prstGeom>
          <a:noFill/>
        </p:spPr>
      </p:pic>
      <p:sp>
        <p:nvSpPr>
          <p:cNvPr id="7" name="标题 1"/>
          <p:cNvSpPr txBox="1"/>
          <p:nvPr/>
        </p:nvSpPr>
        <p:spPr>
          <a:xfrm>
            <a:off x="1103445" y="548680"/>
            <a:ext cx="11521280" cy="1143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一、</a:t>
            </a:r>
            <a:r>
              <a:rPr lang="en-US" altLang="zh-CN" sz="3735" dirty="0" smtClean="0">
                <a:solidFill>
                  <a:srgbClr val="C00000"/>
                </a:solidFill>
                <a:effectLst/>
              </a:rPr>
              <a:t>APP</a:t>
            </a:r>
            <a:r>
              <a:rPr lang="zh-CN" altLang="en-US" sz="3735" dirty="0" smtClean="0">
                <a:solidFill>
                  <a:srgbClr val="C00000"/>
                </a:solidFill>
                <a:effectLst/>
              </a:rPr>
              <a:t>首页资源</a:t>
            </a:r>
            <a:endParaRPr lang="zh-CN" altLang="en-US" sz="3735" dirty="0">
              <a:solidFill>
                <a:srgbClr val="C00000"/>
              </a:solidFill>
              <a:effectLst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956635" y="1508787"/>
            <a:ext cx="485133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57988" y="887508"/>
            <a:ext cx="71669" cy="48005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5"/>
          </a:p>
        </p:txBody>
      </p:sp>
      <p:sp>
        <p:nvSpPr>
          <p:cNvPr id="2" name="文本框 1"/>
          <p:cNvSpPr txBox="1"/>
          <p:nvPr/>
        </p:nvSpPr>
        <p:spPr>
          <a:xfrm>
            <a:off x="956635" y="1595056"/>
            <a:ext cx="4408996" cy="448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区强推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申请方式：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① 分配主站活动，包括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类活动、周末购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售卖资源。￥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60000 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，同时配送搜索框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热门搜索，现金付款方式。预定售卖资源需要提前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周向运营中心出示蕾姐签字的技术服务协议合同。同时邮件提报目标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GMV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③支持类目跨类目活动以及商家大型合作项目。要求提前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周提交活动计划（包括方案、活动页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、成交目标和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GMV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等），经运营中心评估认可后可分配相应资源。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*重点资源</a:t>
            </a:r>
            <a:endParaRPr lang="en-US" altLang="zh-CN" sz="1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商家可提出购买申请，投放商家活动。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3519577" y="1975449"/>
            <a:ext cx="3907766" cy="1138687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613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2411</Words>
  <Application>Microsoft Office PowerPoint</Application>
  <PresentationFormat>自定义</PresentationFormat>
  <Paragraphs>278</Paragraphs>
  <Slides>26</Slides>
  <Notes>21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董嘉</dc:creator>
  <cp:lastModifiedBy>hzcaixingyu</cp:lastModifiedBy>
  <cp:revision>225</cp:revision>
  <dcterms:created xsi:type="dcterms:W3CDTF">2017-04-03T14:44:06Z</dcterms:created>
  <dcterms:modified xsi:type="dcterms:W3CDTF">2017-05-02T11:30:23Z</dcterms:modified>
</cp:coreProperties>
</file>